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67" r:id="rId3"/>
    <p:sldId id="272" r:id="rId4"/>
    <p:sldId id="266" r:id="rId5"/>
    <p:sldId id="258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>
      <p:cViewPr>
        <p:scale>
          <a:sx n="78" d="100"/>
          <a:sy n="78" d="100"/>
        </p:scale>
        <p:origin x="-1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4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3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464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000" y="2034000"/>
            <a:ext cx="10515600" cy="40979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379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0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9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2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pPr/>
              <a:t>22.05.2024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1000" y="414000"/>
            <a:ext cx="8460000" cy="9900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dirty="0" smtClean="0">
                <a:solidFill>
                  <a:srgbClr val="002060"/>
                </a:solidFill>
              </a:rPr>
              <a:t>МКУ «Отдел образования Исполнительного комитета 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err="1" smtClean="0">
                <a:solidFill>
                  <a:srgbClr val="002060"/>
                </a:solidFill>
              </a:rPr>
              <a:t>Тюлячинского</a:t>
            </a:r>
            <a:r>
              <a:rPr lang="ru-RU" sz="3200" dirty="0" smtClean="0">
                <a:solidFill>
                  <a:srgbClr val="002060"/>
                </a:solidFill>
              </a:rPr>
              <a:t> муниципального района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93" y="1989000"/>
            <a:ext cx="7582767" cy="4594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000" y="3069000"/>
            <a:ext cx="427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Содружество наставников </a:t>
            </a:r>
            <a:r>
              <a:rPr lang="ru-RU" sz="2800" b="1" dirty="0" err="1" smtClean="0">
                <a:solidFill>
                  <a:srgbClr val="002060"/>
                </a:solidFill>
              </a:rPr>
              <a:t>Тюлячинского</a:t>
            </a:r>
            <a:r>
              <a:rPr lang="ru-RU" sz="2800" b="1" dirty="0" smtClean="0">
                <a:solidFill>
                  <a:srgbClr val="002060"/>
                </a:solidFill>
              </a:rPr>
              <a:t> муниципального района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00" y="158966"/>
            <a:ext cx="2430000" cy="162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CF3881-357C-4FCA-874F-76CC57210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000" y="189001"/>
            <a:ext cx="9570600" cy="1215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Визитная карточка педагогического сообщества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E003569-579D-4285-B007-005B990FF1A5}"/>
              </a:ext>
            </a:extLst>
          </p:cNvPr>
          <p:cNvSpPr txBox="1">
            <a:spLocks/>
          </p:cNvSpPr>
          <p:nvPr/>
        </p:nvSpPr>
        <p:spPr>
          <a:xfrm>
            <a:off x="3840480" y="1894114"/>
            <a:ext cx="4235520" cy="436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buNone/>
            </a:pPr>
            <a:endParaRPr lang="en-US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323174"/>
              </p:ext>
            </p:extLst>
          </p:nvPr>
        </p:nvGraphicFramePr>
        <p:xfrm>
          <a:off x="471000" y="2035887"/>
          <a:ext cx="11505600" cy="3882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6400">
                  <a:extLst>
                    <a:ext uri="{9D8B030D-6E8A-4147-A177-3AD203B41FA5}">
                      <a16:colId xmlns="" xmlns:a16="http://schemas.microsoft.com/office/drawing/2014/main" val="2652476818"/>
                    </a:ext>
                  </a:extLst>
                </a:gridCol>
                <a:gridCol w="2876400">
                  <a:extLst>
                    <a:ext uri="{9D8B030D-6E8A-4147-A177-3AD203B41FA5}">
                      <a16:colId xmlns="" xmlns:a16="http://schemas.microsoft.com/office/drawing/2014/main" val="920319253"/>
                    </a:ext>
                  </a:extLst>
                </a:gridCol>
                <a:gridCol w="2876400">
                  <a:extLst>
                    <a:ext uri="{9D8B030D-6E8A-4147-A177-3AD203B41FA5}">
                      <a16:colId xmlns="" xmlns:a16="http://schemas.microsoft.com/office/drawing/2014/main" val="2034421450"/>
                    </a:ext>
                  </a:extLst>
                </a:gridCol>
                <a:gridCol w="2876400">
                  <a:extLst>
                    <a:ext uri="{9D8B030D-6E8A-4147-A177-3AD203B41FA5}">
                      <a16:colId xmlns="" xmlns:a16="http://schemas.microsoft.com/office/drawing/2014/main" val="173521870"/>
                    </a:ext>
                  </a:extLst>
                </a:gridCol>
              </a:tblGrid>
              <a:tr h="42461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Наименование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ДОУ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УДО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1026745"/>
                  </a:ext>
                </a:extLst>
              </a:tr>
              <a:tr h="618457">
                <a:tc>
                  <a:txBody>
                    <a:bodyPr/>
                    <a:lstStyle/>
                    <a:p>
                      <a:pPr algn="l"/>
                      <a:r>
                        <a:rPr lang="ru-RU" sz="2400" b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Организации</a:t>
                      </a:r>
                      <a:endParaRPr lang="ru-RU" sz="2400" b="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11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88594013"/>
                  </a:ext>
                </a:extLst>
              </a:tr>
              <a:tr h="764313">
                <a:tc>
                  <a:txBody>
                    <a:bodyPr/>
                    <a:lstStyle/>
                    <a:p>
                      <a:pPr algn="l"/>
                      <a:r>
                        <a:rPr lang="ru-RU" sz="2400" b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Педагогические</a:t>
                      </a:r>
                      <a:r>
                        <a:rPr lang="ru-RU" sz="2400" b="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работники</a:t>
                      </a:r>
                      <a:endParaRPr lang="ru-RU" sz="2400" b="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288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63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21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86981569"/>
                  </a:ext>
                </a:extLst>
              </a:tr>
              <a:tr h="764313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Обучающиеся/</a:t>
                      </a:r>
                    </a:p>
                    <a:p>
                      <a:pPr algn="l"/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воспитанники</a:t>
                      </a:r>
                      <a:endParaRPr lang="ru-RU" sz="2400" b="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1386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557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1160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49005362"/>
                  </a:ext>
                </a:extLst>
              </a:tr>
              <a:tr h="11614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 -наставники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2859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F53C19-0122-4D30-B443-6BAE9B903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071" y="189000"/>
            <a:ext cx="9075600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Ключевые мероприятия</a:t>
            </a:r>
            <a:endParaRPr lang="ru-RU" sz="3600" dirty="0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DDFF893D-0597-48C7-8D4E-B0FCDEE26E30}"/>
              </a:ext>
            </a:extLst>
          </p:cNvPr>
          <p:cNvSpPr/>
          <p:nvPr/>
        </p:nvSpPr>
        <p:spPr>
          <a:xfrm>
            <a:off x="2060769" y="4639909"/>
            <a:ext cx="345231" cy="30803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63714D6E-2762-4B64-B24F-721725A26964}"/>
              </a:ext>
            </a:extLst>
          </p:cNvPr>
          <p:cNvSpPr/>
          <p:nvPr/>
        </p:nvSpPr>
        <p:spPr>
          <a:xfrm>
            <a:off x="561000" y="4639909"/>
            <a:ext cx="345231" cy="30803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осьмиугольник 2">
            <a:extLst>
              <a:ext uri="{FF2B5EF4-FFF2-40B4-BE49-F238E27FC236}">
                <a16:creationId xmlns="" xmlns:a16="http://schemas.microsoft.com/office/drawing/2014/main" id="{782E7BA3-3ED2-4F53-B642-68156146B211}"/>
              </a:ext>
            </a:extLst>
          </p:cNvPr>
          <p:cNvSpPr/>
          <p:nvPr/>
        </p:nvSpPr>
        <p:spPr>
          <a:xfrm>
            <a:off x="336000" y="2565042"/>
            <a:ext cx="2295000" cy="2518902"/>
          </a:xfrm>
          <a:prstGeom prst="oct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олилиния: фигура 57">
            <a:extLst>
              <a:ext uri="{FF2B5EF4-FFF2-40B4-BE49-F238E27FC236}">
                <a16:creationId xmlns="" xmlns:a16="http://schemas.microsoft.com/office/drawing/2014/main" id="{38321733-D115-4C24-AA2C-A1F806BBB412}"/>
              </a:ext>
            </a:extLst>
          </p:cNvPr>
          <p:cNvSpPr/>
          <p:nvPr/>
        </p:nvSpPr>
        <p:spPr>
          <a:xfrm>
            <a:off x="560999" y="4793927"/>
            <a:ext cx="1845419" cy="308038"/>
          </a:xfrm>
          <a:custGeom>
            <a:avLst/>
            <a:gdLst>
              <a:gd name="connsiteX0" fmla="*/ 172616 w 1845419"/>
              <a:gd name="connsiteY0" fmla="*/ 0 h 308038"/>
              <a:gd name="connsiteX1" fmla="*/ 172622 w 1845419"/>
              <a:gd name="connsiteY1" fmla="*/ 1 h 308038"/>
              <a:gd name="connsiteX2" fmla="*/ 1672798 w 1845419"/>
              <a:gd name="connsiteY2" fmla="*/ 1 h 308038"/>
              <a:gd name="connsiteX3" fmla="*/ 1672803 w 1845419"/>
              <a:gd name="connsiteY3" fmla="*/ 0 h 308038"/>
              <a:gd name="connsiteX4" fmla="*/ 1672809 w 1845419"/>
              <a:gd name="connsiteY4" fmla="*/ 1 h 308038"/>
              <a:gd name="connsiteX5" fmla="*/ 1845001 w 1845419"/>
              <a:gd name="connsiteY5" fmla="*/ 1 h 308038"/>
              <a:gd name="connsiteX6" fmla="*/ 1845001 w 1845419"/>
              <a:gd name="connsiteY6" fmla="*/ 152172 h 308038"/>
              <a:gd name="connsiteX7" fmla="*/ 1845419 w 1845419"/>
              <a:gd name="connsiteY7" fmla="*/ 154019 h 308038"/>
              <a:gd name="connsiteX8" fmla="*/ 1739993 w 1845419"/>
              <a:gd name="connsiteY8" fmla="*/ 295935 h 308038"/>
              <a:gd name="connsiteX9" fmla="*/ 1694976 w 1845419"/>
              <a:gd name="connsiteY9" fmla="*/ 304044 h 308038"/>
              <a:gd name="connsiteX10" fmla="*/ 1690983 w 1845419"/>
              <a:gd name="connsiteY10" fmla="*/ 308037 h 308038"/>
              <a:gd name="connsiteX11" fmla="*/ 1672809 w 1845419"/>
              <a:gd name="connsiteY11" fmla="*/ 308037 h 308038"/>
              <a:gd name="connsiteX12" fmla="*/ 1672803 w 1845419"/>
              <a:gd name="connsiteY12" fmla="*/ 308038 h 308038"/>
              <a:gd name="connsiteX13" fmla="*/ 1672798 w 1845419"/>
              <a:gd name="connsiteY13" fmla="*/ 308037 h 308038"/>
              <a:gd name="connsiteX14" fmla="*/ 172622 w 1845419"/>
              <a:gd name="connsiteY14" fmla="*/ 308037 h 308038"/>
              <a:gd name="connsiteX15" fmla="*/ 172616 w 1845419"/>
              <a:gd name="connsiteY15" fmla="*/ 308038 h 308038"/>
              <a:gd name="connsiteX16" fmla="*/ 172610 w 1845419"/>
              <a:gd name="connsiteY16" fmla="*/ 308037 h 308038"/>
              <a:gd name="connsiteX17" fmla="*/ 154019 w 1845419"/>
              <a:gd name="connsiteY17" fmla="*/ 308037 h 308038"/>
              <a:gd name="connsiteX18" fmla="*/ 149934 w 1845419"/>
              <a:gd name="connsiteY18" fmla="*/ 303952 h 308038"/>
              <a:gd name="connsiteX19" fmla="*/ 105426 w 1845419"/>
              <a:gd name="connsiteY19" fmla="*/ 295935 h 308038"/>
              <a:gd name="connsiteX20" fmla="*/ 0 w 1845419"/>
              <a:gd name="connsiteY20" fmla="*/ 154019 h 308038"/>
              <a:gd name="connsiteX21" fmla="*/ 1 w 1845419"/>
              <a:gd name="connsiteY21" fmla="*/ 154015 h 308038"/>
              <a:gd name="connsiteX22" fmla="*/ 1 w 1845419"/>
              <a:gd name="connsiteY22" fmla="*/ 1 h 308038"/>
              <a:gd name="connsiteX23" fmla="*/ 172610 w 1845419"/>
              <a:gd name="connsiteY23" fmla="*/ 1 h 30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45419" h="308038">
                <a:moveTo>
                  <a:pt x="172616" y="0"/>
                </a:moveTo>
                <a:lnTo>
                  <a:pt x="172622" y="1"/>
                </a:lnTo>
                <a:lnTo>
                  <a:pt x="1672798" y="1"/>
                </a:lnTo>
                <a:lnTo>
                  <a:pt x="1672803" y="0"/>
                </a:lnTo>
                <a:lnTo>
                  <a:pt x="1672809" y="1"/>
                </a:lnTo>
                <a:lnTo>
                  <a:pt x="1845001" y="1"/>
                </a:lnTo>
                <a:lnTo>
                  <a:pt x="1845001" y="152172"/>
                </a:lnTo>
                <a:lnTo>
                  <a:pt x="1845419" y="154019"/>
                </a:lnTo>
                <a:cubicBezTo>
                  <a:pt x="1845419" y="217816"/>
                  <a:pt x="1801947" y="272553"/>
                  <a:pt x="1739993" y="295935"/>
                </a:cubicBezTo>
                <a:lnTo>
                  <a:pt x="1694976" y="304044"/>
                </a:lnTo>
                <a:lnTo>
                  <a:pt x="1690983" y="308037"/>
                </a:lnTo>
                <a:lnTo>
                  <a:pt x="1672809" y="308037"/>
                </a:lnTo>
                <a:lnTo>
                  <a:pt x="1672803" y="308038"/>
                </a:lnTo>
                <a:lnTo>
                  <a:pt x="1672798" y="308037"/>
                </a:lnTo>
                <a:lnTo>
                  <a:pt x="172622" y="308037"/>
                </a:lnTo>
                <a:lnTo>
                  <a:pt x="172616" y="308038"/>
                </a:lnTo>
                <a:lnTo>
                  <a:pt x="172610" y="308037"/>
                </a:lnTo>
                <a:lnTo>
                  <a:pt x="154019" y="308037"/>
                </a:lnTo>
                <a:lnTo>
                  <a:pt x="149934" y="303952"/>
                </a:lnTo>
                <a:lnTo>
                  <a:pt x="105426" y="295935"/>
                </a:lnTo>
                <a:cubicBezTo>
                  <a:pt x="43472" y="272553"/>
                  <a:pt x="0" y="217816"/>
                  <a:pt x="0" y="154019"/>
                </a:cubicBezTo>
                <a:lnTo>
                  <a:pt x="1" y="154015"/>
                </a:lnTo>
                <a:lnTo>
                  <a:pt x="1" y="1"/>
                </a:lnTo>
                <a:lnTo>
                  <a:pt x="172610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5" name="Блок-схема: задержка 14">
            <a:extLst>
              <a:ext uri="{FF2B5EF4-FFF2-40B4-BE49-F238E27FC236}">
                <a16:creationId xmlns="" xmlns:a16="http://schemas.microsoft.com/office/drawing/2014/main" id="{38CB000E-CB8C-482A-962C-711E647BF9C7}"/>
              </a:ext>
            </a:extLst>
          </p:cNvPr>
          <p:cNvSpPr/>
          <p:nvPr/>
        </p:nvSpPr>
        <p:spPr>
          <a:xfrm rot="5400000">
            <a:off x="1270294" y="2440746"/>
            <a:ext cx="426410" cy="675002"/>
          </a:xfrm>
          <a:prstGeom prst="flowChartDela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F8AAEDB7-7385-4A75-8AEC-0FF285CB6E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603" y="2628351"/>
            <a:ext cx="299791" cy="299791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B4B5031-2A01-4899-831B-A8C657A2D358}"/>
              </a:ext>
            </a:extLst>
          </p:cNvPr>
          <p:cNvSpPr/>
          <p:nvPr/>
        </p:nvSpPr>
        <p:spPr>
          <a:xfrm>
            <a:off x="560999" y="3191777"/>
            <a:ext cx="2070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Реализация </a:t>
            </a:r>
            <a:r>
              <a:rPr lang="ru-RU" b="1" smtClean="0">
                <a:solidFill>
                  <a:srgbClr val="002060"/>
                </a:solidFill>
              </a:rPr>
              <a:t>проекта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«Вместе к успеху»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31819C46-EDC9-4AA1-8EB0-BF75B1544138}"/>
              </a:ext>
            </a:extLst>
          </p:cNvPr>
          <p:cNvSpPr/>
          <p:nvPr/>
        </p:nvSpPr>
        <p:spPr>
          <a:xfrm>
            <a:off x="5171940" y="4639909"/>
            <a:ext cx="345231" cy="30803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23E5A0F3-67EC-4EB8-B4F6-FB918EB44C06}"/>
              </a:ext>
            </a:extLst>
          </p:cNvPr>
          <p:cNvSpPr/>
          <p:nvPr/>
        </p:nvSpPr>
        <p:spPr>
          <a:xfrm>
            <a:off x="3672171" y="4639909"/>
            <a:ext cx="345231" cy="30803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осьмиугольник 25">
            <a:extLst>
              <a:ext uri="{FF2B5EF4-FFF2-40B4-BE49-F238E27FC236}">
                <a16:creationId xmlns="" xmlns:a16="http://schemas.microsoft.com/office/drawing/2014/main" id="{BA789266-6042-45AA-BC89-031F70B21FE5}"/>
              </a:ext>
            </a:extLst>
          </p:cNvPr>
          <p:cNvSpPr/>
          <p:nvPr/>
        </p:nvSpPr>
        <p:spPr>
          <a:xfrm>
            <a:off x="3498116" y="2565042"/>
            <a:ext cx="2468707" cy="2518902"/>
          </a:xfrm>
          <a:prstGeom prst="oct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олилиния: фигура 56">
            <a:extLst>
              <a:ext uri="{FF2B5EF4-FFF2-40B4-BE49-F238E27FC236}">
                <a16:creationId xmlns="" xmlns:a16="http://schemas.microsoft.com/office/drawing/2014/main" id="{FBA3E796-F31E-4965-9031-C25B43036D6E}"/>
              </a:ext>
            </a:extLst>
          </p:cNvPr>
          <p:cNvSpPr/>
          <p:nvPr/>
        </p:nvSpPr>
        <p:spPr>
          <a:xfrm>
            <a:off x="3816401" y="4772358"/>
            <a:ext cx="1845419" cy="308038"/>
          </a:xfrm>
          <a:custGeom>
            <a:avLst/>
            <a:gdLst>
              <a:gd name="connsiteX0" fmla="*/ 172616 w 1845419"/>
              <a:gd name="connsiteY0" fmla="*/ 0 h 308038"/>
              <a:gd name="connsiteX1" fmla="*/ 172621 w 1845419"/>
              <a:gd name="connsiteY1" fmla="*/ 1 h 308038"/>
              <a:gd name="connsiteX2" fmla="*/ 1672798 w 1845419"/>
              <a:gd name="connsiteY2" fmla="*/ 1 h 308038"/>
              <a:gd name="connsiteX3" fmla="*/ 1672803 w 1845419"/>
              <a:gd name="connsiteY3" fmla="*/ 0 h 308038"/>
              <a:gd name="connsiteX4" fmla="*/ 1672809 w 1845419"/>
              <a:gd name="connsiteY4" fmla="*/ 1 h 308038"/>
              <a:gd name="connsiteX5" fmla="*/ 1845001 w 1845419"/>
              <a:gd name="connsiteY5" fmla="*/ 1 h 308038"/>
              <a:gd name="connsiteX6" fmla="*/ 1845001 w 1845419"/>
              <a:gd name="connsiteY6" fmla="*/ 152172 h 308038"/>
              <a:gd name="connsiteX7" fmla="*/ 1845419 w 1845419"/>
              <a:gd name="connsiteY7" fmla="*/ 154019 h 308038"/>
              <a:gd name="connsiteX8" fmla="*/ 1739993 w 1845419"/>
              <a:gd name="connsiteY8" fmla="*/ 295935 h 308038"/>
              <a:gd name="connsiteX9" fmla="*/ 1694977 w 1845419"/>
              <a:gd name="connsiteY9" fmla="*/ 304044 h 308038"/>
              <a:gd name="connsiteX10" fmla="*/ 1690983 w 1845419"/>
              <a:gd name="connsiteY10" fmla="*/ 308037 h 308038"/>
              <a:gd name="connsiteX11" fmla="*/ 1672809 w 1845419"/>
              <a:gd name="connsiteY11" fmla="*/ 308037 h 308038"/>
              <a:gd name="connsiteX12" fmla="*/ 1672803 w 1845419"/>
              <a:gd name="connsiteY12" fmla="*/ 308038 h 308038"/>
              <a:gd name="connsiteX13" fmla="*/ 1672798 w 1845419"/>
              <a:gd name="connsiteY13" fmla="*/ 308037 h 308038"/>
              <a:gd name="connsiteX14" fmla="*/ 172621 w 1845419"/>
              <a:gd name="connsiteY14" fmla="*/ 308037 h 308038"/>
              <a:gd name="connsiteX15" fmla="*/ 172616 w 1845419"/>
              <a:gd name="connsiteY15" fmla="*/ 308038 h 308038"/>
              <a:gd name="connsiteX16" fmla="*/ 172610 w 1845419"/>
              <a:gd name="connsiteY16" fmla="*/ 308037 h 308038"/>
              <a:gd name="connsiteX17" fmla="*/ 154019 w 1845419"/>
              <a:gd name="connsiteY17" fmla="*/ 308037 h 308038"/>
              <a:gd name="connsiteX18" fmla="*/ 149934 w 1845419"/>
              <a:gd name="connsiteY18" fmla="*/ 303952 h 308038"/>
              <a:gd name="connsiteX19" fmla="*/ 105426 w 1845419"/>
              <a:gd name="connsiteY19" fmla="*/ 295935 h 308038"/>
              <a:gd name="connsiteX20" fmla="*/ 0 w 1845419"/>
              <a:gd name="connsiteY20" fmla="*/ 154019 h 308038"/>
              <a:gd name="connsiteX21" fmla="*/ 1 w 1845419"/>
              <a:gd name="connsiteY21" fmla="*/ 154015 h 308038"/>
              <a:gd name="connsiteX22" fmla="*/ 1 w 1845419"/>
              <a:gd name="connsiteY22" fmla="*/ 1 h 308038"/>
              <a:gd name="connsiteX23" fmla="*/ 172610 w 1845419"/>
              <a:gd name="connsiteY23" fmla="*/ 1 h 30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45419" h="308038">
                <a:moveTo>
                  <a:pt x="172616" y="0"/>
                </a:moveTo>
                <a:lnTo>
                  <a:pt x="172621" y="1"/>
                </a:lnTo>
                <a:lnTo>
                  <a:pt x="1672798" y="1"/>
                </a:lnTo>
                <a:lnTo>
                  <a:pt x="1672803" y="0"/>
                </a:lnTo>
                <a:lnTo>
                  <a:pt x="1672809" y="1"/>
                </a:lnTo>
                <a:lnTo>
                  <a:pt x="1845001" y="1"/>
                </a:lnTo>
                <a:lnTo>
                  <a:pt x="1845001" y="152172"/>
                </a:lnTo>
                <a:lnTo>
                  <a:pt x="1845419" y="154019"/>
                </a:lnTo>
                <a:cubicBezTo>
                  <a:pt x="1845419" y="217816"/>
                  <a:pt x="1801948" y="272553"/>
                  <a:pt x="1739993" y="295935"/>
                </a:cubicBezTo>
                <a:lnTo>
                  <a:pt x="1694977" y="304044"/>
                </a:lnTo>
                <a:lnTo>
                  <a:pt x="1690983" y="308037"/>
                </a:lnTo>
                <a:lnTo>
                  <a:pt x="1672809" y="308037"/>
                </a:lnTo>
                <a:lnTo>
                  <a:pt x="1672803" y="308038"/>
                </a:lnTo>
                <a:lnTo>
                  <a:pt x="1672798" y="308037"/>
                </a:lnTo>
                <a:lnTo>
                  <a:pt x="172621" y="308037"/>
                </a:lnTo>
                <a:lnTo>
                  <a:pt x="172616" y="308038"/>
                </a:lnTo>
                <a:lnTo>
                  <a:pt x="172610" y="308037"/>
                </a:lnTo>
                <a:lnTo>
                  <a:pt x="154019" y="308037"/>
                </a:lnTo>
                <a:lnTo>
                  <a:pt x="149934" y="303952"/>
                </a:lnTo>
                <a:lnTo>
                  <a:pt x="105426" y="295935"/>
                </a:lnTo>
                <a:cubicBezTo>
                  <a:pt x="43472" y="272553"/>
                  <a:pt x="0" y="217816"/>
                  <a:pt x="0" y="154019"/>
                </a:cubicBezTo>
                <a:lnTo>
                  <a:pt x="1" y="154015"/>
                </a:lnTo>
                <a:lnTo>
                  <a:pt x="1" y="1"/>
                </a:lnTo>
                <a:lnTo>
                  <a:pt x="17261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0" name="Блок-схема: задержка 29">
            <a:extLst>
              <a:ext uri="{FF2B5EF4-FFF2-40B4-BE49-F238E27FC236}">
                <a16:creationId xmlns="" xmlns:a16="http://schemas.microsoft.com/office/drawing/2014/main" id="{C18EC7B8-F36E-49F6-A90A-5161518A3ADF}"/>
              </a:ext>
            </a:extLst>
          </p:cNvPr>
          <p:cNvSpPr/>
          <p:nvPr/>
        </p:nvSpPr>
        <p:spPr>
          <a:xfrm rot="5400000">
            <a:off x="4610764" y="2430277"/>
            <a:ext cx="426410" cy="695940"/>
          </a:xfrm>
          <a:prstGeom prst="flowChartDela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1EF7D295-7C07-4A1C-932C-366D61DAEAD5}"/>
              </a:ext>
            </a:extLst>
          </p:cNvPr>
          <p:cNvSpPr/>
          <p:nvPr/>
        </p:nvSpPr>
        <p:spPr>
          <a:xfrm>
            <a:off x="3445323" y="3191777"/>
            <a:ext cx="248219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«Первые педагогические шаги»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школа молодого учителя</a:t>
            </a:r>
            <a:endParaRPr lang="ru-RU" sz="2000" dirty="0">
              <a:solidFill>
                <a:srgbClr val="002060"/>
              </a:solidFill>
            </a:endParaRPr>
          </a:p>
        </p:txBody>
      </p:sp>
      <p:grpSp>
        <p:nvGrpSpPr>
          <p:cNvPr id="61" name="Группа 60">
            <a:extLst>
              <a:ext uri="{FF2B5EF4-FFF2-40B4-BE49-F238E27FC236}">
                <a16:creationId xmlns="" xmlns:a16="http://schemas.microsoft.com/office/drawing/2014/main" id="{08F5C823-E9A6-49E2-9A36-80F10AA73361}"/>
              </a:ext>
            </a:extLst>
          </p:cNvPr>
          <p:cNvGrpSpPr/>
          <p:nvPr/>
        </p:nvGrpSpPr>
        <p:grpSpPr>
          <a:xfrm>
            <a:off x="6620499" y="2540596"/>
            <a:ext cx="2295000" cy="2536923"/>
            <a:chOff x="6556912" y="2582559"/>
            <a:chExt cx="2295000" cy="2536923"/>
          </a:xfrm>
        </p:grpSpPr>
        <p:sp>
          <p:nvSpPr>
            <p:cNvPr id="35" name="Овал 34">
              <a:extLst>
                <a:ext uri="{FF2B5EF4-FFF2-40B4-BE49-F238E27FC236}">
                  <a16:creationId xmlns="" xmlns:a16="http://schemas.microsoft.com/office/drawing/2014/main" id="{C628F303-B752-4E12-9AD4-37D593E9C0CC}"/>
                </a:ext>
              </a:extLst>
            </p:cNvPr>
            <p:cNvSpPr/>
            <p:nvPr/>
          </p:nvSpPr>
          <p:spPr>
            <a:xfrm>
              <a:off x="8281681" y="4657426"/>
              <a:ext cx="345231" cy="30803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>
              <a:extLst>
                <a:ext uri="{FF2B5EF4-FFF2-40B4-BE49-F238E27FC236}">
                  <a16:creationId xmlns="" xmlns:a16="http://schemas.microsoft.com/office/drawing/2014/main" id="{3F7927F8-3571-4300-85DC-4B95E968E6D7}"/>
                </a:ext>
              </a:extLst>
            </p:cNvPr>
            <p:cNvSpPr/>
            <p:nvPr/>
          </p:nvSpPr>
          <p:spPr>
            <a:xfrm>
              <a:off x="6781912" y="4657426"/>
              <a:ext cx="345231" cy="30803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Восьмиугольник 36">
              <a:extLst>
                <a:ext uri="{FF2B5EF4-FFF2-40B4-BE49-F238E27FC236}">
                  <a16:creationId xmlns="" xmlns:a16="http://schemas.microsoft.com/office/drawing/2014/main" id="{A98B4004-0943-410A-8BC5-EF351C28C0A7}"/>
                </a:ext>
              </a:extLst>
            </p:cNvPr>
            <p:cNvSpPr/>
            <p:nvPr/>
          </p:nvSpPr>
          <p:spPr>
            <a:xfrm>
              <a:off x="6556912" y="2582559"/>
              <a:ext cx="2295000" cy="2518902"/>
            </a:xfrm>
            <a:prstGeom prst="oct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Полилиния: фигура 58">
              <a:extLst>
                <a:ext uri="{FF2B5EF4-FFF2-40B4-BE49-F238E27FC236}">
                  <a16:creationId xmlns="" xmlns:a16="http://schemas.microsoft.com/office/drawing/2014/main" id="{A8951E83-2BC6-4B24-BBEE-2C3E42798A76}"/>
                </a:ext>
              </a:extLst>
            </p:cNvPr>
            <p:cNvSpPr/>
            <p:nvPr/>
          </p:nvSpPr>
          <p:spPr>
            <a:xfrm>
              <a:off x="6781911" y="4811444"/>
              <a:ext cx="1845419" cy="308038"/>
            </a:xfrm>
            <a:custGeom>
              <a:avLst/>
              <a:gdLst>
                <a:gd name="connsiteX0" fmla="*/ 172616 w 1845419"/>
                <a:gd name="connsiteY0" fmla="*/ 0 h 308038"/>
                <a:gd name="connsiteX1" fmla="*/ 172621 w 1845419"/>
                <a:gd name="connsiteY1" fmla="*/ 1 h 308038"/>
                <a:gd name="connsiteX2" fmla="*/ 1672797 w 1845419"/>
                <a:gd name="connsiteY2" fmla="*/ 1 h 308038"/>
                <a:gd name="connsiteX3" fmla="*/ 1672803 w 1845419"/>
                <a:gd name="connsiteY3" fmla="*/ 0 h 308038"/>
                <a:gd name="connsiteX4" fmla="*/ 1672809 w 1845419"/>
                <a:gd name="connsiteY4" fmla="*/ 1 h 308038"/>
                <a:gd name="connsiteX5" fmla="*/ 1845001 w 1845419"/>
                <a:gd name="connsiteY5" fmla="*/ 1 h 308038"/>
                <a:gd name="connsiteX6" fmla="*/ 1845001 w 1845419"/>
                <a:gd name="connsiteY6" fmla="*/ 152172 h 308038"/>
                <a:gd name="connsiteX7" fmla="*/ 1845419 w 1845419"/>
                <a:gd name="connsiteY7" fmla="*/ 154019 h 308038"/>
                <a:gd name="connsiteX8" fmla="*/ 1739993 w 1845419"/>
                <a:gd name="connsiteY8" fmla="*/ 295935 h 308038"/>
                <a:gd name="connsiteX9" fmla="*/ 1694976 w 1845419"/>
                <a:gd name="connsiteY9" fmla="*/ 304044 h 308038"/>
                <a:gd name="connsiteX10" fmla="*/ 1690983 w 1845419"/>
                <a:gd name="connsiteY10" fmla="*/ 308037 h 308038"/>
                <a:gd name="connsiteX11" fmla="*/ 1672809 w 1845419"/>
                <a:gd name="connsiteY11" fmla="*/ 308037 h 308038"/>
                <a:gd name="connsiteX12" fmla="*/ 1672803 w 1845419"/>
                <a:gd name="connsiteY12" fmla="*/ 308038 h 308038"/>
                <a:gd name="connsiteX13" fmla="*/ 1672797 w 1845419"/>
                <a:gd name="connsiteY13" fmla="*/ 308037 h 308038"/>
                <a:gd name="connsiteX14" fmla="*/ 172621 w 1845419"/>
                <a:gd name="connsiteY14" fmla="*/ 308037 h 308038"/>
                <a:gd name="connsiteX15" fmla="*/ 172616 w 1845419"/>
                <a:gd name="connsiteY15" fmla="*/ 308038 h 308038"/>
                <a:gd name="connsiteX16" fmla="*/ 172610 w 1845419"/>
                <a:gd name="connsiteY16" fmla="*/ 308037 h 308038"/>
                <a:gd name="connsiteX17" fmla="*/ 154019 w 1845419"/>
                <a:gd name="connsiteY17" fmla="*/ 308037 h 308038"/>
                <a:gd name="connsiteX18" fmla="*/ 149934 w 1845419"/>
                <a:gd name="connsiteY18" fmla="*/ 303952 h 308038"/>
                <a:gd name="connsiteX19" fmla="*/ 105426 w 1845419"/>
                <a:gd name="connsiteY19" fmla="*/ 295935 h 308038"/>
                <a:gd name="connsiteX20" fmla="*/ 0 w 1845419"/>
                <a:gd name="connsiteY20" fmla="*/ 154019 h 308038"/>
                <a:gd name="connsiteX21" fmla="*/ 1 w 1845419"/>
                <a:gd name="connsiteY21" fmla="*/ 154015 h 308038"/>
                <a:gd name="connsiteX22" fmla="*/ 1 w 1845419"/>
                <a:gd name="connsiteY22" fmla="*/ 1 h 308038"/>
                <a:gd name="connsiteX23" fmla="*/ 172610 w 1845419"/>
                <a:gd name="connsiteY23" fmla="*/ 1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45419" h="308038">
                  <a:moveTo>
                    <a:pt x="172616" y="0"/>
                  </a:moveTo>
                  <a:lnTo>
                    <a:pt x="172621" y="1"/>
                  </a:lnTo>
                  <a:lnTo>
                    <a:pt x="1672797" y="1"/>
                  </a:lnTo>
                  <a:lnTo>
                    <a:pt x="1672803" y="0"/>
                  </a:lnTo>
                  <a:lnTo>
                    <a:pt x="1672809" y="1"/>
                  </a:lnTo>
                  <a:lnTo>
                    <a:pt x="1845001" y="1"/>
                  </a:lnTo>
                  <a:lnTo>
                    <a:pt x="1845001" y="152172"/>
                  </a:lnTo>
                  <a:lnTo>
                    <a:pt x="1845419" y="154019"/>
                  </a:lnTo>
                  <a:cubicBezTo>
                    <a:pt x="1845419" y="217816"/>
                    <a:pt x="1801947" y="272553"/>
                    <a:pt x="1739993" y="295935"/>
                  </a:cubicBezTo>
                  <a:lnTo>
                    <a:pt x="1694976" y="304044"/>
                  </a:lnTo>
                  <a:lnTo>
                    <a:pt x="1690983" y="308037"/>
                  </a:lnTo>
                  <a:lnTo>
                    <a:pt x="1672809" y="308037"/>
                  </a:lnTo>
                  <a:lnTo>
                    <a:pt x="1672803" y="308038"/>
                  </a:lnTo>
                  <a:lnTo>
                    <a:pt x="1672797" y="308037"/>
                  </a:lnTo>
                  <a:lnTo>
                    <a:pt x="172621" y="308037"/>
                  </a:lnTo>
                  <a:lnTo>
                    <a:pt x="172616" y="308038"/>
                  </a:lnTo>
                  <a:lnTo>
                    <a:pt x="172610" y="308037"/>
                  </a:lnTo>
                  <a:lnTo>
                    <a:pt x="154019" y="308037"/>
                  </a:lnTo>
                  <a:lnTo>
                    <a:pt x="149934" y="303952"/>
                  </a:lnTo>
                  <a:lnTo>
                    <a:pt x="105426" y="295935"/>
                  </a:lnTo>
                  <a:cubicBezTo>
                    <a:pt x="43471" y="272553"/>
                    <a:pt x="0" y="217816"/>
                    <a:pt x="0" y="154019"/>
                  </a:cubicBezTo>
                  <a:lnTo>
                    <a:pt x="1" y="154015"/>
                  </a:lnTo>
                  <a:lnTo>
                    <a:pt x="1" y="1"/>
                  </a:lnTo>
                  <a:lnTo>
                    <a:pt x="1726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1" name="Блок-схема: задержка 40">
            <a:extLst>
              <a:ext uri="{FF2B5EF4-FFF2-40B4-BE49-F238E27FC236}">
                <a16:creationId xmlns="" xmlns:a16="http://schemas.microsoft.com/office/drawing/2014/main" id="{1898BA78-4F9C-4D11-BC1A-629BA51247E2}"/>
              </a:ext>
            </a:extLst>
          </p:cNvPr>
          <p:cNvSpPr/>
          <p:nvPr/>
        </p:nvSpPr>
        <p:spPr>
          <a:xfrm rot="5400000">
            <a:off x="7491206" y="2458263"/>
            <a:ext cx="426410" cy="675002"/>
          </a:xfrm>
          <a:prstGeom prst="flowChartDelay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F1B621CA-9C6E-4385-8F2F-A7B3274BF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554515" y="2645868"/>
            <a:ext cx="299791" cy="299791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2E501936-94F8-4CB9-9936-0D6E8A40052F}"/>
              </a:ext>
            </a:extLst>
          </p:cNvPr>
          <p:cNvSpPr/>
          <p:nvPr/>
        </p:nvSpPr>
        <p:spPr>
          <a:xfrm>
            <a:off x="6803626" y="3733371"/>
            <a:ext cx="1928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л</a:t>
            </a:r>
            <a:r>
              <a:rPr lang="ru-RU" sz="2000" dirty="0" smtClean="0">
                <a:solidFill>
                  <a:srgbClr val="002060"/>
                </a:solidFill>
              </a:rPr>
              <a:t>аборатория «Сотворчество»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00BB79E3-A3E5-481E-B9E0-16720C56BAE6}"/>
              </a:ext>
            </a:extLst>
          </p:cNvPr>
          <p:cNvSpPr/>
          <p:nvPr/>
        </p:nvSpPr>
        <p:spPr>
          <a:xfrm>
            <a:off x="6888180" y="3209294"/>
            <a:ext cx="1628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Наставник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+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62" name="Группа 61">
            <a:extLst>
              <a:ext uri="{FF2B5EF4-FFF2-40B4-BE49-F238E27FC236}">
                <a16:creationId xmlns="" xmlns:a16="http://schemas.microsoft.com/office/drawing/2014/main" id="{DF14142A-CC8D-4481-AF1B-AC3649F2D0A8}"/>
              </a:ext>
            </a:extLst>
          </p:cNvPr>
          <p:cNvGrpSpPr/>
          <p:nvPr/>
        </p:nvGrpSpPr>
        <p:grpSpPr>
          <a:xfrm>
            <a:off x="9434607" y="2522575"/>
            <a:ext cx="2688665" cy="2536923"/>
            <a:chOff x="9661910" y="2582559"/>
            <a:chExt cx="2452538" cy="2536923"/>
          </a:xfrm>
        </p:grpSpPr>
        <p:sp>
          <p:nvSpPr>
            <p:cNvPr id="46" name="Овал 45">
              <a:extLst>
                <a:ext uri="{FF2B5EF4-FFF2-40B4-BE49-F238E27FC236}">
                  <a16:creationId xmlns="" xmlns:a16="http://schemas.microsoft.com/office/drawing/2014/main" id="{71B2D25F-43D5-40E3-A950-0C850A3D894E}"/>
                </a:ext>
              </a:extLst>
            </p:cNvPr>
            <p:cNvSpPr/>
            <p:nvPr/>
          </p:nvSpPr>
          <p:spPr>
            <a:xfrm>
              <a:off x="11386679" y="4657426"/>
              <a:ext cx="345231" cy="30803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>
              <a:extLst>
                <a:ext uri="{FF2B5EF4-FFF2-40B4-BE49-F238E27FC236}">
                  <a16:creationId xmlns="" xmlns:a16="http://schemas.microsoft.com/office/drawing/2014/main" id="{9DAD1D0F-E13B-4F52-A46E-8F2C610D986A}"/>
                </a:ext>
              </a:extLst>
            </p:cNvPr>
            <p:cNvSpPr/>
            <p:nvPr/>
          </p:nvSpPr>
          <p:spPr>
            <a:xfrm>
              <a:off x="9886910" y="4657426"/>
              <a:ext cx="345231" cy="30803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Восьмиугольник 47">
              <a:extLst>
                <a:ext uri="{FF2B5EF4-FFF2-40B4-BE49-F238E27FC236}">
                  <a16:creationId xmlns="" xmlns:a16="http://schemas.microsoft.com/office/drawing/2014/main" id="{9058A603-8FA7-44B7-BF75-E95936F3A280}"/>
                </a:ext>
              </a:extLst>
            </p:cNvPr>
            <p:cNvSpPr/>
            <p:nvPr/>
          </p:nvSpPr>
          <p:spPr>
            <a:xfrm>
              <a:off x="9661910" y="2582559"/>
              <a:ext cx="2452538" cy="2518902"/>
            </a:xfrm>
            <a:prstGeom prst="oct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Полилиния: фигура 59">
              <a:extLst>
                <a:ext uri="{FF2B5EF4-FFF2-40B4-BE49-F238E27FC236}">
                  <a16:creationId xmlns="" xmlns:a16="http://schemas.microsoft.com/office/drawing/2014/main" id="{1404A418-58BC-48BA-8EEB-C1F19AD5FF96}"/>
                </a:ext>
              </a:extLst>
            </p:cNvPr>
            <p:cNvSpPr/>
            <p:nvPr/>
          </p:nvSpPr>
          <p:spPr>
            <a:xfrm>
              <a:off x="9886909" y="4811444"/>
              <a:ext cx="1845419" cy="308038"/>
            </a:xfrm>
            <a:custGeom>
              <a:avLst/>
              <a:gdLst>
                <a:gd name="connsiteX0" fmla="*/ 172616 w 1845419"/>
                <a:gd name="connsiteY0" fmla="*/ 0 h 308038"/>
                <a:gd name="connsiteX1" fmla="*/ 172622 w 1845419"/>
                <a:gd name="connsiteY1" fmla="*/ 1 h 308038"/>
                <a:gd name="connsiteX2" fmla="*/ 1672797 w 1845419"/>
                <a:gd name="connsiteY2" fmla="*/ 1 h 308038"/>
                <a:gd name="connsiteX3" fmla="*/ 1672803 w 1845419"/>
                <a:gd name="connsiteY3" fmla="*/ 0 h 308038"/>
                <a:gd name="connsiteX4" fmla="*/ 1672809 w 1845419"/>
                <a:gd name="connsiteY4" fmla="*/ 1 h 308038"/>
                <a:gd name="connsiteX5" fmla="*/ 1845001 w 1845419"/>
                <a:gd name="connsiteY5" fmla="*/ 1 h 308038"/>
                <a:gd name="connsiteX6" fmla="*/ 1845001 w 1845419"/>
                <a:gd name="connsiteY6" fmla="*/ 152172 h 308038"/>
                <a:gd name="connsiteX7" fmla="*/ 1845419 w 1845419"/>
                <a:gd name="connsiteY7" fmla="*/ 154019 h 308038"/>
                <a:gd name="connsiteX8" fmla="*/ 1739993 w 1845419"/>
                <a:gd name="connsiteY8" fmla="*/ 295935 h 308038"/>
                <a:gd name="connsiteX9" fmla="*/ 1694976 w 1845419"/>
                <a:gd name="connsiteY9" fmla="*/ 304044 h 308038"/>
                <a:gd name="connsiteX10" fmla="*/ 1690983 w 1845419"/>
                <a:gd name="connsiteY10" fmla="*/ 308037 h 308038"/>
                <a:gd name="connsiteX11" fmla="*/ 1672809 w 1845419"/>
                <a:gd name="connsiteY11" fmla="*/ 308037 h 308038"/>
                <a:gd name="connsiteX12" fmla="*/ 1672803 w 1845419"/>
                <a:gd name="connsiteY12" fmla="*/ 308038 h 308038"/>
                <a:gd name="connsiteX13" fmla="*/ 1672797 w 1845419"/>
                <a:gd name="connsiteY13" fmla="*/ 308037 h 308038"/>
                <a:gd name="connsiteX14" fmla="*/ 172622 w 1845419"/>
                <a:gd name="connsiteY14" fmla="*/ 308037 h 308038"/>
                <a:gd name="connsiteX15" fmla="*/ 172616 w 1845419"/>
                <a:gd name="connsiteY15" fmla="*/ 308038 h 308038"/>
                <a:gd name="connsiteX16" fmla="*/ 172610 w 1845419"/>
                <a:gd name="connsiteY16" fmla="*/ 308037 h 308038"/>
                <a:gd name="connsiteX17" fmla="*/ 154019 w 1845419"/>
                <a:gd name="connsiteY17" fmla="*/ 308037 h 308038"/>
                <a:gd name="connsiteX18" fmla="*/ 149934 w 1845419"/>
                <a:gd name="connsiteY18" fmla="*/ 303952 h 308038"/>
                <a:gd name="connsiteX19" fmla="*/ 105426 w 1845419"/>
                <a:gd name="connsiteY19" fmla="*/ 295935 h 308038"/>
                <a:gd name="connsiteX20" fmla="*/ 0 w 1845419"/>
                <a:gd name="connsiteY20" fmla="*/ 154019 h 308038"/>
                <a:gd name="connsiteX21" fmla="*/ 1 w 1845419"/>
                <a:gd name="connsiteY21" fmla="*/ 154015 h 308038"/>
                <a:gd name="connsiteX22" fmla="*/ 1 w 1845419"/>
                <a:gd name="connsiteY22" fmla="*/ 1 h 308038"/>
                <a:gd name="connsiteX23" fmla="*/ 172610 w 1845419"/>
                <a:gd name="connsiteY23" fmla="*/ 1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45419" h="308038">
                  <a:moveTo>
                    <a:pt x="172616" y="0"/>
                  </a:moveTo>
                  <a:lnTo>
                    <a:pt x="172622" y="1"/>
                  </a:lnTo>
                  <a:lnTo>
                    <a:pt x="1672797" y="1"/>
                  </a:lnTo>
                  <a:lnTo>
                    <a:pt x="1672803" y="0"/>
                  </a:lnTo>
                  <a:lnTo>
                    <a:pt x="1672809" y="1"/>
                  </a:lnTo>
                  <a:lnTo>
                    <a:pt x="1845001" y="1"/>
                  </a:lnTo>
                  <a:lnTo>
                    <a:pt x="1845001" y="152172"/>
                  </a:lnTo>
                  <a:lnTo>
                    <a:pt x="1845419" y="154019"/>
                  </a:lnTo>
                  <a:cubicBezTo>
                    <a:pt x="1845419" y="217816"/>
                    <a:pt x="1801947" y="272553"/>
                    <a:pt x="1739993" y="295935"/>
                  </a:cubicBezTo>
                  <a:lnTo>
                    <a:pt x="1694976" y="304044"/>
                  </a:lnTo>
                  <a:lnTo>
                    <a:pt x="1690983" y="308037"/>
                  </a:lnTo>
                  <a:lnTo>
                    <a:pt x="1672809" y="308037"/>
                  </a:lnTo>
                  <a:lnTo>
                    <a:pt x="1672803" y="308038"/>
                  </a:lnTo>
                  <a:lnTo>
                    <a:pt x="1672797" y="308037"/>
                  </a:lnTo>
                  <a:lnTo>
                    <a:pt x="172622" y="308037"/>
                  </a:lnTo>
                  <a:lnTo>
                    <a:pt x="172616" y="308038"/>
                  </a:lnTo>
                  <a:lnTo>
                    <a:pt x="172610" y="308037"/>
                  </a:lnTo>
                  <a:lnTo>
                    <a:pt x="154019" y="308037"/>
                  </a:lnTo>
                  <a:lnTo>
                    <a:pt x="149934" y="303952"/>
                  </a:lnTo>
                  <a:lnTo>
                    <a:pt x="105426" y="295935"/>
                  </a:lnTo>
                  <a:cubicBezTo>
                    <a:pt x="43472" y="272553"/>
                    <a:pt x="0" y="217816"/>
                    <a:pt x="0" y="154019"/>
                  </a:cubicBezTo>
                  <a:lnTo>
                    <a:pt x="1" y="154015"/>
                  </a:lnTo>
                  <a:lnTo>
                    <a:pt x="1" y="1"/>
                  </a:lnTo>
                  <a:lnTo>
                    <a:pt x="1726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52" name="Блок-схема: задержка 51">
            <a:extLst>
              <a:ext uri="{FF2B5EF4-FFF2-40B4-BE49-F238E27FC236}">
                <a16:creationId xmlns="" xmlns:a16="http://schemas.microsoft.com/office/drawing/2014/main" id="{83498DCB-8A94-4360-99E7-C0D48B3D1942}"/>
              </a:ext>
            </a:extLst>
          </p:cNvPr>
          <p:cNvSpPr/>
          <p:nvPr/>
        </p:nvSpPr>
        <p:spPr>
          <a:xfrm rot="5400000">
            <a:off x="10596204" y="2458263"/>
            <a:ext cx="426410" cy="675002"/>
          </a:xfrm>
          <a:prstGeom prst="flowChartDelay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9461BD62-3BB2-4A20-AD52-18A5DAC294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659513" y="2645868"/>
            <a:ext cx="299791" cy="299791"/>
          </a:xfrm>
          <a:prstGeom prst="rect">
            <a:avLst/>
          </a:prstGeom>
        </p:spPr>
      </p:pic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492CCB5B-C8A8-4735-A783-4ABC60089902}"/>
              </a:ext>
            </a:extLst>
          </p:cNvPr>
          <p:cNvSpPr/>
          <p:nvPr/>
        </p:nvSpPr>
        <p:spPr>
          <a:xfrm>
            <a:off x="9908624" y="3733371"/>
            <a:ext cx="18232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C07446E1-18DC-40D0-B9AF-16ED902F8D73}"/>
              </a:ext>
            </a:extLst>
          </p:cNvPr>
          <p:cNvSpPr/>
          <p:nvPr/>
        </p:nvSpPr>
        <p:spPr>
          <a:xfrm>
            <a:off x="9661910" y="3209294"/>
            <a:ext cx="2419092" cy="131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«Наставник года»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к</a:t>
            </a:r>
            <a:r>
              <a:rPr lang="ru-RU" sz="2000" dirty="0" smtClean="0">
                <a:solidFill>
                  <a:srgbClr val="002060"/>
                </a:solidFill>
              </a:rPr>
              <a:t>онкурс профессионального мастерства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DFD1D0DC-50AE-4960-88F7-559D728194B1}"/>
              </a:ext>
            </a:extLst>
          </p:cNvPr>
          <p:cNvSpPr/>
          <p:nvPr/>
        </p:nvSpPr>
        <p:spPr>
          <a:xfrm>
            <a:off x="3816401" y="4793927"/>
            <a:ext cx="16287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11512DF0-2C75-41BE-8156-CDFCA451EC4B}"/>
              </a:ext>
            </a:extLst>
          </p:cNvPr>
          <p:cNvSpPr/>
          <p:nvPr/>
        </p:nvSpPr>
        <p:spPr>
          <a:xfrm>
            <a:off x="6900915" y="4801910"/>
            <a:ext cx="16814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0A09D5EE-3DA1-4C3E-9617-BB25BA7789B5}"/>
              </a:ext>
            </a:extLst>
          </p:cNvPr>
          <p:cNvSpPr/>
          <p:nvPr/>
        </p:nvSpPr>
        <p:spPr>
          <a:xfrm>
            <a:off x="10010043" y="4791985"/>
            <a:ext cx="16287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01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CE4A6286-6A7E-499F-B178-8E679457909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              </a:t>
            </a:r>
            <a:r>
              <a:rPr lang="ru-RU" sz="4000" dirty="0" smtClean="0"/>
              <a:t>Формы взаимодействия 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835" y="1805054"/>
            <a:ext cx="3428165" cy="255486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973" y="1804531"/>
            <a:ext cx="3542083" cy="249852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21454" y="-5247929"/>
            <a:ext cx="2684798" cy="20152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5113" y="1809001"/>
            <a:ext cx="3598081" cy="24750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8" name="Блок-схема: альтернативный процесс 17"/>
          <p:cNvSpPr/>
          <p:nvPr/>
        </p:nvSpPr>
        <p:spPr>
          <a:xfrm>
            <a:off x="696000" y="4359920"/>
            <a:ext cx="2778422" cy="80252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Учитель-учитель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4544500" y="4359920"/>
            <a:ext cx="2880000" cy="1050662"/>
          </a:xfrm>
          <a:prstGeom prst="flowChartAlternate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Учитель-студент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8641454" y="4479345"/>
            <a:ext cx="2880000" cy="1050662"/>
          </a:xfrm>
          <a:prstGeom prst="flowChartAlternateProces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Учитель- ученик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2843410">
            <a:off x="3100333" y="5450394"/>
            <a:ext cx="1350930" cy="3536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8375036">
            <a:off x="7725534" y="5635346"/>
            <a:ext cx="1147914" cy="3716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5690795" y="5511308"/>
            <a:ext cx="614438" cy="4129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4281580" y="6025020"/>
            <a:ext cx="3542084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Наставничество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865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F4B98B-B04B-478F-A34E-960DCD66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</a:rPr>
              <a:t>Планируем и реализуем</a:t>
            </a:r>
            <a:endParaRPr lang="ru-RU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809000"/>
            <a:ext cx="11595600" cy="450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Мониторинг эффективности реализации программы Наставничества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Круглый стол «Педагогические дебаты»</a:t>
            </a:r>
            <a:endParaRPr lang="ru-RU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3.Неделя молодого специалиста «Молодые профессионалы»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4.Мастер-классы: «Педагог-новатор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 – консервативный педагог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»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Помощь в овладении современными программами, цифровыми навыками, </a:t>
            </a: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ИКТ-компетенциями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5. Фестиваль педагогических инициатив «Лидер педагогического сообщества»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6. «Зеленый педсовет»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7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58823AD-D428-460A-994F-C3E28E4A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Постскриптум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000" y="2034000"/>
            <a:ext cx="11565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«Всегда </a:t>
            </a:r>
            <a:r>
              <a:rPr lang="ru-RU" sz="40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вперёд</a:t>
            </a:r>
            <a:r>
              <a:rPr lang="ru-RU" sz="4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</a:t>
            </a:r>
            <a:r>
              <a:rPr lang="ru-RU" sz="4000" i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sz="4000" i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совершённого </a:t>
            </a:r>
            <a:r>
              <a:rPr lang="ru-RU" sz="4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шага готовиться к следующему, все помыслы отдавать тому, что </a:t>
            </a:r>
            <a:r>
              <a:rPr lang="ru-RU" sz="40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</a:t>
            </a:r>
            <a:r>
              <a:rPr lang="ru-RU" sz="4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предстоит сделать» </a:t>
            </a:r>
            <a:endParaRPr lang="ru-RU" sz="4000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40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Н.Н</a:t>
            </a:r>
            <a:r>
              <a:rPr lang="ru-RU" sz="4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Бурденко </a:t>
            </a:r>
          </a:p>
        </p:txBody>
      </p:sp>
    </p:spTree>
    <p:extLst>
      <p:ext uri="{BB962C8B-B14F-4D97-AF65-F5344CB8AC3E}">
        <p14:creationId xmlns:p14="http://schemas.microsoft.com/office/powerpoint/2010/main" val="2366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134</Words>
  <Application>Microsoft Office PowerPoint</Application>
  <PresentationFormat>Произвольный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МКУ «Отдел образования Исполнительного комитета  Тюлячинского муниципального района</vt:lpstr>
      <vt:lpstr>Визитная карточка педагогического сообщества</vt:lpstr>
      <vt:lpstr>Ключевые мероприятия</vt:lpstr>
      <vt:lpstr>              Формы взаимодействия </vt:lpstr>
      <vt:lpstr>Планируем и реализуем</vt:lpstr>
      <vt:lpstr>Постскриптум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Ильсия Хамитовна</dc:creator>
  <cp:lastModifiedBy>Хания</cp:lastModifiedBy>
  <cp:revision>38</cp:revision>
  <dcterms:created xsi:type="dcterms:W3CDTF">2020-07-05T17:04:43Z</dcterms:created>
  <dcterms:modified xsi:type="dcterms:W3CDTF">2024-05-22T10:49:04Z</dcterms:modified>
</cp:coreProperties>
</file>